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8288000" cy="10287000"/>
  <p:notesSz cx="6858000" cy="9144000"/>
  <p:embeddedFontLst>
    <p:embeddedFont>
      <p:font typeface="29LT Zarid Text" panose="020B0604020202020204" charset="-78"/>
      <p:regular r:id="rId38"/>
    </p:embeddedFont>
    <p:embeddedFont>
      <p:font typeface="Arimo" panose="020B0604020202020204" charset="0"/>
      <p:regular r:id="rId39"/>
    </p:embeddedFont>
    <p:embeddedFont>
      <p:font typeface="Arimo Bold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Times Neue Roman" panose="020B0604020202020204" charset="0"/>
      <p:regular r:id="rId45"/>
    </p:embeddedFont>
    <p:embeddedFont>
      <p:font typeface="Times Neue Roman Bold" panose="020B0604020202020204" charset="0"/>
      <p:regular r:id="rId46"/>
    </p:embeddedFont>
    <p:embeddedFont>
      <p:font typeface="Vesper Libre Regular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85530" y="6950288"/>
            <a:ext cx="4173770" cy="23080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950288"/>
            <a:ext cx="2897086" cy="23080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54250" y="3938588"/>
            <a:ext cx="14005853" cy="76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74"/>
              </a:lnSpc>
            </a:pPr>
            <a:r>
              <a:rPr lang="en-US" sz="5499" b="1" dirty="0">
                <a:solidFill>
                  <a:srgbClr val="250542"/>
                </a:solidFill>
                <a:latin typeface="29LT Zarid Text"/>
              </a:rPr>
              <a:t>Linux</a:t>
            </a:r>
            <a:r>
              <a:rPr lang="en-US" sz="5499" dirty="0">
                <a:solidFill>
                  <a:srgbClr val="250542"/>
                </a:solidFill>
                <a:latin typeface="29LT Zarid Text"/>
              </a:rPr>
              <a:t> Directory Structure and Basic Commands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12444" y="4302117"/>
            <a:ext cx="11463112" cy="43894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4021" y="2723347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pwd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present working directory.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4411" y="3808132"/>
            <a:ext cx="9853315" cy="61043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3014" y="3047812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ls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list the files in a directory.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44000" y="5514145"/>
            <a:ext cx="11200000" cy="28440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3014" y="3047812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mkdir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make directory.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58539" y="4859367"/>
            <a:ext cx="11370922" cy="34196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3014" y="3047812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cd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to change directory, us 'cd' command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5228" y="5296167"/>
            <a:ext cx="11677544" cy="35577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3014" y="3047812"/>
            <a:ext cx="1605027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touch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Update the last-modified date on the given FILEs. commonly used for creating a new empty file.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54188" y="4511923"/>
            <a:ext cx="10779623" cy="47463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3014" y="2727590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vi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screen-oriented text editor.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13567" y="3951555"/>
            <a:ext cx="8860865" cy="55990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3014" y="3047812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nano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text editor.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1846" y="4895830"/>
            <a:ext cx="11064307" cy="40939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3014" y="3047812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echo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display line of text/string.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9725"/>
          <a:stretch>
            <a:fillRect/>
          </a:stretch>
        </p:blipFill>
        <p:spPr>
          <a:xfrm>
            <a:off x="3853991" y="5162362"/>
            <a:ext cx="10580017" cy="41839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3014" y="3047812"/>
            <a:ext cx="1605027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echo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write a line into a file using echo, write the command as</a:t>
            </a:r>
          </a:p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250542"/>
                </a:solidFill>
                <a:latin typeface="Times Neue Roman"/>
              </a:rPr>
              <a:t>text &gt; filename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36501" y="4657409"/>
            <a:ext cx="11666243" cy="402074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3014" y="3047812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cat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Concatenate files and print on the standard output.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05179" y="5143500"/>
            <a:ext cx="10677643" cy="46262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349523"/>
            <a:ext cx="12471853" cy="113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14"/>
              </a:lnSpc>
              <a:spcBef>
                <a:spcPct val="0"/>
              </a:spcBef>
            </a:pPr>
            <a:r>
              <a:rPr lang="en-US" sz="7800">
                <a:solidFill>
                  <a:srgbClr val="250542"/>
                </a:solidFill>
                <a:latin typeface="Vesper Libre Regular"/>
              </a:rPr>
              <a:t>Command Line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2334" y="2715236"/>
            <a:ext cx="17143332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8" lvl="1" indent="-421004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250542"/>
                </a:solidFill>
                <a:latin typeface="Vesper Libre Regular" panose="020B0604020202020204" charset="0"/>
                <a:cs typeface="Vesper Libre Regular" panose="020B0604020202020204" charset="0"/>
              </a:rPr>
              <a:t>Terminal for your computer</a:t>
            </a:r>
          </a:p>
          <a:p>
            <a:pPr marL="842008" lvl="1" indent="-421004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250542"/>
                </a:solidFill>
                <a:latin typeface="Vesper Libre Regular" panose="020B0604020202020204" charset="0"/>
                <a:cs typeface="Vesper Libre Regular" panose="020B0604020202020204" charset="0"/>
              </a:rPr>
              <a:t>Enable users to interact with the operating system</a:t>
            </a:r>
          </a:p>
          <a:p>
            <a:pPr marL="842008" lvl="1" indent="-421004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250542"/>
                </a:solidFill>
                <a:latin typeface="Vesper Libre Regular" panose="020B0604020202020204" charset="0"/>
                <a:cs typeface="Vesper Libre Regular" panose="020B0604020202020204" charset="0"/>
              </a:rPr>
              <a:t>Takes in commands, and passes them on to the computer's operating system</a:t>
            </a:r>
          </a:p>
          <a:p>
            <a:pPr marL="842008" lvl="1" indent="-421004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250542"/>
                </a:solidFill>
                <a:latin typeface="Vesper Libre Regular" panose="020B0604020202020204" charset="0"/>
                <a:cs typeface="Vesper Libre Regular" panose="020B0604020202020204" charset="0"/>
              </a:rPr>
              <a:t>Output shows the reply from the operating system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30634" y="5143500"/>
            <a:ext cx="10264635" cy="4703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9272" y="2354638"/>
            <a:ext cx="16050275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cat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</a:t>
            </a:r>
          </a:p>
          <a:p>
            <a:pPr marL="1899928" lvl="2" indent="-633309" algn="just">
              <a:lnSpc>
                <a:spcPts val="5280"/>
              </a:lnSpc>
              <a:buFont typeface="Arial"/>
              <a:buChar char="⚬"/>
            </a:pPr>
            <a:r>
              <a:rPr lang="en-US" sz="4400">
                <a:solidFill>
                  <a:srgbClr val="250542"/>
                </a:solidFill>
                <a:latin typeface="Times Neue Roman"/>
              </a:rPr>
              <a:t>replace the content of a file with another file's content </a:t>
            </a:r>
          </a:p>
          <a:p>
            <a:pPr marL="2849891" lvl="3" indent="-712473" algn="just">
              <a:lnSpc>
                <a:spcPts val="5280"/>
              </a:lnSpc>
              <a:buFont typeface="Arial"/>
              <a:buChar char="￭"/>
            </a:pPr>
            <a:r>
              <a:rPr lang="en-US" sz="4400">
                <a:solidFill>
                  <a:srgbClr val="250542"/>
                </a:solidFill>
                <a:latin typeface="Times Neue Roman"/>
              </a:rPr>
              <a:t>(source &gt; dest)</a:t>
            </a:r>
          </a:p>
          <a:p>
            <a:pPr marL="1899928" lvl="2" indent="-633309" algn="just">
              <a:lnSpc>
                <a:spcPts val="5280"/>
              </a:lnSpc>
              <a:buFont typeface="Arial"/>
              <a:buChar char="⚬"/>
            </a:pPr>
            <a:r>
              <a:rPr lang="en-US" sz="4400">
                <a:solidFill>
                  <a:srgbClr val="250542"/>
                </a:solidFill>
                <a:latin typeface="Times Neue Roman"/>
              </a:rPr>
              <a:t>append the content of a file in another file</a:t>
            </a:r>
          </a:p>
          <a:p>
            <a:pPr marL="2849891" lvl="3" indent="-712473" algn="just">
              <a:lnSpc>
                <a:spcPts val="5280"/>
              </a:lnSpc>
              <a:buFont typeface="Arial"/>
              <a:buChar char="￭"/>
            </a:pPr>
            <a:r>
              <a:rPr lang="en-US" sz="4400">
                <a:solidFill>
                  <a:srgbClr val="250542"/>
                </a:solidFill>
                <a:latin typeface="Times Neue Roman"/>
              </a:rPr>
              <a:t>(source &gt;&gt; dest)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31951" y="3263512"/>
            <a:ext cx="9409458" cy="66973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5059" y="2915850"/>
            <a:ext cx="1605027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just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 Bold"/>
              </a:rPr>
              <a:t>head</a:t>
            </a:r>
            <a:r>
              <a:rPr lang="en-US" sz="4599">
                <a:solidFill>
                  <a:srgbClr val="250542"/>
                </a:solidFill>
                <a:latin typeface="Times Neue Roman"/>
              </a:rPr>
              <a:t>: output start of a file.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77580" y="4258875"/>
            <a:ext cx="9954614" cy="543574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5059" y="2915850"/>
            <a:ext cx="1605027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just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 Bold"/>
              </a:rPr>
              <a:t>tail</a:t>
            </a:r>
            <a:r>
              <a:rPr lang="en-US" sz="4599">
                <a:solidFill>
                  <a:srgbClr val="250542"/>
                </a:solidFill>
                <a:latin typeface="Times Neue Roman"/>
              </a:rPr>
              <a:t>: output end of a file.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96832" y="5224720"/>
            <a:ext cx="11595184" cy="37180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5059" y="2915850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grep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search for a string of characters in a specified file.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73756" y="4965003"/>
            <a:ext cx="12140488" cy="319486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5059" y="2915850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rm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removes each file specified.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1295" y="4230300"/>
            <a:ext cx="10805409" cy="43896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5059" y="2915850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cp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copying files and directories to another location.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00271" y="4825964"/>
            <a:ext cx="12287457" cy="32335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5059" y="2915850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mv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move file or directory from one place to another.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03780" y="4456564"/>
            <a:ext cx="11880441" cy="39296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5059" y="2915850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env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print a list of the current environment variables.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469" b="8461"/>
          <a:stretch>
            <a:fillRect/>
          </a:stretch>
        </p:blipFill>
        <p:spPr>
          <a:xfrm>
            <a:off x="2830196" y="4230300"/>
            <a:ext cx="12568299" cy="37552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5059" y="2915850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rmdir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Remove the DIRECTORY, if it is empty.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51154" y="5269600"/>
            <a:ext cx="13785692" cy="29683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5059" y="2915850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whoami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: Print the current user name.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997434"/>
          <a:ext cx="16230600" cy="6153150"/>
        </p:xfrm>
        <a:graphic>
          <a:graphicData uri="http://schemas.openxmlformats.org/drawingml/2006/table">
            <a:tbl>
              <a:tblPr/>
              <a:tblGrid>
                <a:gridCol w="3647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3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6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3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3126043"/>
            <a:ext cx="3666887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95587" y="3126043"/>
            <a:ext cx="12563713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90269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25867" y="4090269"/>
            <a:ext cx="1243343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"root" Primary hierarchy for entire file system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998954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/bin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25867" y="4989429"/>
            <a:ext cx="1243343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Essential command binaries must be available in the single-user mode for all users. e.g cat, 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143223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/boot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25867" y="6143223"/>
            <a:ext cx="1243343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boot loader files, e.g kernels, initrd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145888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/dev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25867" y="7145888"/>
            <a:ext cx="1243343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device files, e.g /dev/sda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148552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/etc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25867" y="8209830"/>
            <a:ext cx="1243343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Editable text configuration or Extended tool chest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5787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0528" y="4304748"/>
            <a:ext cx="12214268" cy="40178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3237" y="2513564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 find: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 Search for files in a directory hierarchy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35084" y="4313716"/>
            <a:ext cx="10831647" cy="41028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3168" y="2693689"/>
            <a:ext cx="1605027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just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250542"/>
                </a:solidFill>
                <a:latin typeface="Times Neue Roman Bold"/>
              </a:rPr>
              <a:t>sleep : </a:t>
            </a:r>
            <a:r>
              <a:rPr lang="en-US" sz="4400">
                <a:solidFill>
                  <a:srgbClr val="250542"/>
                </a:solidFill>
                <a:latin typeface="Times Neue Roman"/>
              </a:rPr>
              <a:t>Delay for a specified amount of time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35491" y="4476991"/>
            <a:ext cx="13459942" cy="39339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0324" y="2745500"/>
            <a:ext cx="1605027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just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 Bold"/>
              </a:rPr>
              <a:t>dd</a:t>
            </a:r>
            <a:r>
              <a:rPr lang="en-US" sz="4599">
                <a:solidFill>
                  <a:srgbClr val="250542"/>
                </a:solidFill>
                <a:latin typeface="Arimo"/>
              </a:rPr>
              <a:t> : Copy a file, converting and formatting.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80146" y="5143500"/>
            <a:ext cx="10927827" cy="40058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0172" y="3666139"/>
            <a:ext cx="1605027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just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Arimo"/>
              </a:rPr>
              <a:t> </a:t>
            </a:r>
            <a:r>
              <a:rPr lang="en-US" sz="4599">
                <a:solidFill>
                  <a:srgbClr val="250542"/>
                </a:solidFill>
                <a:latin typeface="Arimo Bold"/>
              </a:rPr>
              <a:t>ping</a:t>
            </a:r>
            <a:r>
              <a:rPr lang="en-US" sz="4599">
                <a:solidFill>
                  <a:srgbClr val="250542"/>
                </a:solidFill>
                <a:latin typeface="Arimo"/>
              </a:rPr>
              <a:t>: Send ICMP ECHO_REQUEST to network hosts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43505" y="5143500"/>
            <a:ext cx="12600991" cy="31292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0213" y="2865584"/>
            <a:ext cx="1605027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just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Arimo Bold"/>
              </a:rPr>
              <a:t>wget</a:t>
            </a:r>
            <a:r>
              <a:rPr lang="en-US" sz="4599">
                <a:solidFill>
                  <a:srgbClr val="250542"/>
                </a:solidFill>
                <a:latin typeface="Arimo"/>
              </a:rPr>
              <a:t>: Retrieve files via HTTP or FTP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00349" y="4002709"/>
            <a:ext cx="11965718" cy="45240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5625" y="2612329"/>
            <a:ext cx="1605027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just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Arimo Bold"/>
              </a:rPr>
              <a:t>hostname</a:t>
            </a:r>
            <a:r>
              <a:rPr lang="en-US" sz="4599">
                <a:solidFill>
                  <a:srgbClr val="250542"/>
                </a:solidFill>
                <a:latin typeface="Arimo"/>
              </a:rPr>
              <a:t>: Get or set hostname or DNS domain name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75410" y="3163413"/>
            <a:ext cx="7196592" cy="691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5625" y="2265384"/>
            <a:ext cx="1605027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just">
              <a:lnSpc>
                <a:spcPts val="551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Arimo Bold"/>
              </a:rPr>
              <a:t>man</a:t>
            </a:r>
            <a:r>
              <a:rPr lang="en-US" sz="4599">
                <a:solidFill>
                  <a:srgbClr val="250542"/>
                </a:solidFill>
                <a:latin typeface="Arimo"/>
              </a:rPr>
              <a:t>: interface to the on-line reference manuals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862" y="1070949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Basic Commands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997434"/>
          <a:ext cx="16230600" cy="6153150"/>
        </p:xfrm>
        <a:graphic>
          <a:graphicData uri="http://schemas.openxmlformats.org/drawingml/2006/table">
            <a:tbl>
              <a:tblPr/>
              <a:tblGrid>
                <a:gridCol w="3647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3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2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3126043"/>
            <a:ext cx="3666887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95587" y="3126043"/>
            <a:ext cx="12563713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8225" y="4090269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/etc/opt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16816" y="4099794"/>
            <a:ext cx="123520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Configuration files for add-on packages stored in /opt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140559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07291" y="5025306"/>
            <a:ext cx="1235200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Users' home directories, containing personal files, personal settings etc.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143223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/lib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6816" y="6183546"/>
            <a:ext cx="1234248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Essential libraries for binaries in /bin and /sbin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145888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/media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07291" y="7145888"/>
            <a:ext cx="123520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mount point for removable media such as usb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148552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/mnt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07291" y="8148552"/>
            <a:ext cx="123520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Temporarily mounted filesystems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5787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997434"/>
          <a:ext cx="16230600" cy="6153150"/>
        </p:xfrm>
        <a:graphic>
          <a:graphicData uri="http://schemas.openxmlformats.org/drawingml/2006/table">
            <a:tbl>
              <a:tblPr/>
              <a:tblGrid>
                <a:gridCol w="3647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3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05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3126043"/>
            <a:ext cx="3666887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95587" y="3126043"/>
            <a:ext cx="12563713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137894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/opt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24187" y="4137894"/>
            <a:ext cx="123351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Optional application software packages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140559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/proc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24187" y="5140559"/>
            <a:ext cx="123351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Virtual fs providing process and kernel as files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144494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/root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24187" y="6144494"/>
            <a:ext cx="123351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Home directory for root user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143983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/run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24187" y="7110329"/>
            <a:ext cx="1233511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runtime variable data, currently logged-in users, running daemons etc.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49519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/sbin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24187" y="8249519"/>
            <a:ext cx="123351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Essential system binaries e.g fsck, init, route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5787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997434"/>
          <a:ext cx="16230600" cy="6572250"/>
        </p:xfrm>
        <a:graphic>
          <a:graphicData uri="http://schemas.openxmlformats.org/drawingml/2006/table">
            <a:tbl>
              <a:tblPr/>
              <a:tblGrid>
                <a:gridCol w="3647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3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51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33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58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09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4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3126043"/>
            <a:ext cx="3666887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95587" y="3126043"/>
            <a:ext cx="12563713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159167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/sys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24187" y="4109657"/>
            <a:ext cx="1233511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information about devices, drivers, and some kernel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437760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/tmp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24187" y="5401247"/>
            <a:ext cx="1233511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Temporary files, not preserved between reboot, severely size restricted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512159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24187" y="6645509"/>
            <a:ext cx="1233511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secondary hierarchy for read-only user data, majority of user utilities and applications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720881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/usr/bin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24187" y="7720881"/>
            <a:ext cx="123351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Non-essential command binaries, for all users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8538" y="8635365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/usr/include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24187" y="8635365"/>
            <a:ext cx="1224495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Standard include files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5787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997434"/>
          <a:ext cx="16230600" cy="6153150"/>
        </p:xfrm>
        <a:graphic>
          <a:graphicData uri="http://schemas.openxmlformats.org/drawingml/2006/table">
            <a:tbl>
              <a:tblPr/>
              <a:tblGrid>
                <a:gridCol w="3647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3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3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3126043"/>
            <a:ext cx="3666887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95587" y="3126043"/>
            <a:ext cx="12563713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102017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/usr/lib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2287" y="4102017"/>
            <a:ext cx="122970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libraries for binaries in /usr/bin and /usr/sbin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239677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2287" y="8239677"/>
            <a:ext cx="122970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Variable Files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048802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/usr/local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62287" y="5048802"/>
            <a:ext cx="122970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Tertiary hierarchy for local data, specific to this host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212757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/usr/sbin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62287" y="6212757"/>
            <a:ext cx="122970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non-essential system binaries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226217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/usr/share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62287" y="7226217"/>
            <a:ext cx="122970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Architecture independent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5787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997434"/>
          <a:ext cx="16230600" cy="6153150"/>
        </p:xfrm>
        <a:graphic>
          <a:graphicData uri="http://schemas.openxmlformats.org/drawingml/2006/table">
            <a:tbl>
              <a:tblPr/>
              <a:tblGrid>
                <a:gridCol w="3647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3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0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505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3126043"/>
            <a:ext cx="3666887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Directory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95587" y="3126043"/>
            <a:ext cx="12563713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imes Neue Roman Bold"/>
              </a:rPr>
              <a:t>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140559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/var/tmp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2287" y="5140559"/>
            <a:ext cx="122970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temporary files to be preserved between reboots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137894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/var/lock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2287" y="4137894"/>
            <a:ext cx="122970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Lock files. keeping track of resources currently in 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226534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/var/log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71812" y="7226534"/>
            <a:ext cx="122970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Log Files, Various logs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169825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/var/run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62287" y="8188875"/>
            <a:ext cx="122970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Runtime variable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202596"/>
            <a:ext cx="36668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/var/lib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62287" y="6106394"/>
            <a:ext cx="1229701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250542"/>
                </a:solidFill>
                <a:latin typeface="Times Neue Roman Bold"/>
              </a:rPr>
              <a:t>State information. Persistent data modified by programs as they run e.g databases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5787"/>
            <a:ext cx="16050275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Times Neue Roman"/>
              </a:rPr>
              <a:t>Linux Directory Structure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991" y="250444"/>
            <a:ext cx="17964018" cy="97861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774</Words>
  <Application>Microsoft Office PowerPoint</Application>
  <PresentationFormat>Custom</PresentationFormat>
  <Paragraphs>143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29LT Zarid Text</vt:lpstr>
      <vt:lpstr>Calibri</vt:lpstr>
      <vt:lpstr>Vesper Libre Regular</vt:lpstr>
      <vt:lpstr>Times Neue Roman Bold</vt:lpstr>
      <vt:lpstr>Arial</vt:lpstr>
      <vt:lpstr>Arimo</vt:lpstr>
      <vt:lpstr>Times Neue Roman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CSA-Lecture 3</dc:title>
  <cp:lastModifiedBy>Qasim Malik</cp:lastModifiedBy>
  <cp:revision>2</cp:revision>
  <dcterms:created xsi:type="dcterms:W3CDTF">2006-08-16T00:00:00Z</dcterms:created>
  <dcterms:modified xsi:type="dcterms:W3CDTF">2022-10-19T09:35:45Z</dcterms:modified>
  <dc:identifier>DAE-Ua8sFF0</dc:identifier>
</cp:coreProperties>
</file>